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0" r:id="rId4"/>
  </p:sldMasterIdLst>
  <p:notesMasterIdLst>
    <p:notesMasterId r:id="rId15"/>
  </p:notesMasterIdLst>
  <p:sldIdLst>
    <p:sldId id="398" r:id="rId5"/>
    <p:sldId id="414" r:id="rId6"/>
    <p:sldId id="415" r:id="rId7"/>
    <p:sldId id="416" r:id="rId8"/>
    <p:sldId id="417" r:id="rId9"/>
    <p:sldId id="418" r:id="rId10"/>
    <p:sldId id="420" r:id="rId11"/>
    <p:sldId id="419" r:id="rId12"/>
    <p:sldId id="421" r:id="rId13"/>
    <p:sldId id="422"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userDrawn="1">
          <p15:clr>
            <a:srgbClr val="A4A3A4"/>
          </p15:clr>
        </p15:guide>
        <p15:guide id="2" pos="33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F4B"/>
    <a:srgbClr val="663300"/>
    <a:srgbClr val="1B94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49" autoAdjust="0"/>
    <p:restoredTop sz="91792" autoAdjust="0"/>
  </p:normalViewPr>
  <p:slideViewPr>
    <p:cSldViewPr snapToGrid="0">
      <p:cViewPr varScale="1">
        <p:scale>
          <a:sx n="93" d="100"/>
          <a:sy n="93" d="100"/>
        </p:scale>
        <p:origin x="108" y="252"/>
      </p:cViewPr>
      <p:guideLst>
        <p:guide orient="horz" pos="912"/>
        <p:guide pos="33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57" d="100"/>
          <a:sy n="57" d="100"/>
        </p:scale>
        <p:origin x="339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D031646-DD25-423E-A454-F237051BB277}" type="datetimeFigureOut">
              <a:rPr lang="en-US" smtClean="0"/>
              <a:pPr/>
              <a:t>3/20/2026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1689F2B-57A1-4B4E-A7AC-D6B050EDA105}" type="slidenum">
              <a:rPr lang="en-US" smtClean="0"/>
              <a:pPr/>
              <a:t>‹#›</a:t>
            </a:fld>
            <a:endParaRPr lang="en-US"/>
          </a:p>
        </p:txBody>
      </p:sp>
    </p:spTree>
    <p:extLst>
      <p:ext uri="{BB962C8B-B14F-4D97-AF65-F5344CB8AC3E}">
        <p14:creationId xmlns:p14="http://schemas.microsoft.com/office/powerpoint/2010/main" val="3557225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i.org/10.1093/reseval/rvae004"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689F2B-57A1-4B4E-A7AC-D6B050EDA105}" type="slidenum">
              <a:rPr lang="en-US" smtClean="0"/>
              <a:pPr/>
              <a:t>1</a:t>
            </a:fld>
            <a:endParaRPr lang="en-US"/>
          </a:p>
        </p:txBody>
      </p:sp>
    </p:spTree>
    <p:extLst>
      <p:ext uri="{BB962C8B-B14F-4D97-AF65-F5344CB8AC3E}">
        <p14:creationId xmlns:p14="http://schemas.microsoft.com/office/powerpoint/2010/main" val="2871603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F01E0-74A2-88FB-CE40-4475274D0F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B53D9-A6B3-94E0-CEF1-E874634A4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F6D8-5C93-FA65-BC72-C781EB5E2A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29AC90-16C0-5C05-DCEF-34E2A8D2F575}"/>
              </a:ext>
            </a:extLst>
          </p:cNvPr>
          <p:cNvSpPr>
            <a:spLocks noGrp="1"/>
          </p:cNvSpPr>
          <p:nvPr>
            <p:ph type="sldNum" sz="quarter" idx="10"/>
          </p:nvPr>
        </p:nvSpPr>
        <p:spPr/>
        <p:txBody>
          <a:bodyPr/>
          <a:lstStyle/>
          <a:p>
            <a:fld id="{A1689F2B-57A1-4B4E-A7AC-D6B050EDA105}" type="slidenum">
              <a:rPr lang="en-US" smtClean="0"/>
              <a:pPr/>
              <a:t>2</a:t>
            </a:fld>
            <a:endParaRPr lang="en-US"/>
          </a:p>
        </p:txBody>
      </p:sp>
    </p:spTree>
    <p:extLst>
      <p:ext uri="{BB962C8B-B14F-4D97-AF65-F5344CB8AC3E}">
        <p14:creationId xmlns:p14="http://schemas.microsoft.com/office/powerpoint/2010/main" val="308540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7C00B-4EEC-9249-D91E-AC34D7FB9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716C3-E34D-FC76-430F-575A12889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95DC7D-1056-F86B-C38D-416D680AA0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30E61E-0291-7584-38E5-390DCDB26535}"/>
              </a:ext>
            </a:extLst>
          </p:cNvPr>
          <p:cNvSpPr>
            <a:spLocks noGrp="1"/>
          </p:cNvSpPr>
          <p:nvPr>
            <p:ph type="sldNum" sz="quarter" idx="10"/>
          </p:nvPr>
        </p:nvSpPr>
        <p:spPr/>
        <p:txBody>
          <a:bodyPr/>
          <a:lstStyle/>
          <a:p>
            <a:fld id="{A1689F2B-57A1-4B4E-A7AC-D6B050EDA105}" type="slidenum">
              <a:rPr lang="en-US" smtClean="0"/>
              <a:pPr/>
              <a:t>3</a:t>
            </a:fld>
            <a:endParaRPr lang="en-US"/>
          </a:p>
        </p:txBody>
      </p:sp>
    </p:spTree>
    <p:extLst>
      <p:ext uri="{BB962C8B-B14F-4D97-AF65-F5344CB8AC3E}">
        <p14:creationId xmlns:p14="http://schemas.microsoft.com/office/powerpoint/2010/main" val="3080652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35C99-BEB8-052A-D243-5B16BC7B7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3A66F-984D-BBF4-FD5C-DD688E7AD9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B3D0C-A73B-ACC5-6669-2391426C87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632282-E76F-2840-1E3F-5445AB0B3D35}"/>
              </a:ext>
            </a:extLst>
          </p:cNvPr>
          <p:cNvSpPr>
            <a:spLocks noGrp="1"/>
          </p:cNvSpPr>
          <p:nvPr>
            <p:ph type="sldNum" sz="quarter" idx="10"/>
          </p:nvPr>
        </p:nvSpPr>
        <p:spPr/>
        <p:txBody>
          <a:bodyPr/>
          <a:lstStyle/>
          <a:p>
            <a:fld id="{A1689F2B-57A1-4B4E-A7AC-D6B050EDA105}" type="slidenum">
              <a:rPr lang="en-US" smtClean="0"/>
              <a:pPr/>
              <a:t>4</a:t>
            </a:fld>
            <a:endParaRPr lang="en-US"/>
          </a:p>
        </p:txBody>
      </p:sp>
    </p:spTree>
    <p:extLst>
      <p:ext uri="{BB962C8B-B14F-4D97-AF65-F5344CB8AC3E}">
        <p14:creationId xmlns:p14="http://schemas.microsoft.com/office/powerpoint/2010/main" val="58176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1B918-908C-77C4-A467-B1F1D2B3A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E00A1-2F0F-5152-32A6-9533779E96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C31FF8-60A4-97EB-6411-7E3D0AD3A3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225C11-3C31-C330-5C10-75BDC3014C7E}"/>
              </a:ext>
            </a:extLst>
          </p:cNvPr>
          <p:cNvSpPr>
            <a:spLocks noGrp="1"/>
          </p:cNvSpPr>
          <p:nvPr>
            <p:ph type="sldNum" sz="quarter" idx="10"/>
          </p:nvPr>
        </p:nvSpPr>
        <p:spPr/>
        <p:txBody>
          <a:bodyPr/>
          <a:lstStyle/>
          <a:p>
            <a:fld id="{A1689F2B-57A1-4B4E-A7AC-D6B050EDA105}" type="slidenum">
              <a:rPr lang="en-US" smtClean="0"/>
              <a:pPr/>
              <a:t>5</a:t>
            </a:fld>
            <a:endParaRPr lang="en-US"/>
          </a:p>
        </p:txBody>
      </p:sp>
    </p:spTree>
    <p:extLst>
      <p:ext uri="{BB962C8B-B14F-4D97-AF65-F5344CB8AC3E}">
        <p14:creationId xmlns:p14="http://schemas.microsoft.com/office/powerpoint/2010/main" val="2442218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BD678-71E1-7E48-0161-EF4776CB93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61F16-557D-D921-7FDF-B1B73AA01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CBD11-D8B8-A270-E599-53499F88EE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C0AB10-8F6C-D49A-A532-D23BCFEF71FC}"/>
              </a:ext>
            </a:extLst>
          </p:cNvPr>
          <p:cNvSpPr>
            <a:spLocks noGrp="1"/>
          </p:cNvSpPr>
          <p:nvPr>
            <p:ph type="sldNum" sz="quarter" idx="10"/>
          </p:nvPr>
        </p:nvSpPr>
        <p:spPr/>
        <p:txBody>
          <a:bodyPr/>
          <a:lstStyle/>
          <a:p>
            <a:fld id="{A1689F2B-57A1-4B4E-A7AC-D6B050EDA105}" type="slidenum">
              <a:rPr lang="en-US" smtClean="0"/>
              <a:pPr/>
              <a:t>6</a:t>
            </a:fld>
            <a:endParaRPr lang="en-US"/>
          </a:p>
        </p:txBody>
      </p:sp>
    </p:spTree>
    <p:extLst>
      <p:ext uri="{BB962C8B-B14F-4D97-AF65-F5344CB8AC3E}">
        <p14:creationId xmlns:p14="http://schemas.microsoft.com/office/powerpoint/2010/main" val="1710401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705C8-9542-0421-FB3C-6A64258353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65A1D-61A2-8CF2-3FC4-D591E6E79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F63B5-1C71-AC40-11BD-5CFAEF391A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521CBF-7440-4DC6-A75D-FFA094AFAA0C}"/>
              </a:ext>
            </a:extLst>
          </p:cNvPr>
          <p:cNvSpPr>
            <a:spLocks noGrp="1"/>
          </p:cNvSpPr>
          <p:nvPr>
            <p:ph type="sldNum" sz="quarter" idx="10"/>
          </p:nvPr>
        </p:nvSpPr>
        <p:spPr/>
        <p:txBody>
          <a:bodyPr/>
          <a:lstStyle/>
          <a:p>
            <a:fld id="{A1689F2B-57A1-4B4E-A7AC-D6B050EDA105}" type="slidenum">
              <a:rPr lang="en-US" smtClean="0"/>
              <a:pPr/>
              <a:t>7</a:t>
            </a:fld>
            <a:endParaRPr lang="en-US"/>
          </a:p>
        </p:txBody>
      </p:sp>
    </p:spTree>
    <p:extLst>
      <p:ext uri="{BB962C8B-B14F-4D97-AF65-F5344CB8AC3E}">
        <p14:creationId xmlns:p14="http://schemas.microsoft.com/office/powerpoint/2010/main" val="17478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2F445-4050-3A92-6FE7-C60C3CFA7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0471C-07C6-F370-7CFD-7FA4FE612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014A09-7050-A215-179A-DAE84FC28087}"/>
              </a:ext>
            </a:extLst>
          </p:cNvPr>
          <p:cNvSpPr>
            <a:spLocks noGrp="1"/>
          </p:cNvSpPr>
          <p:nvPr>
            <p:ph type="body" idx="1"/>
          </p:nvPr>
        </p:nvSpPr>
        <p:spPr/>
        <p:txBody>
          <a:bodyPr/>
          <a:lstStyle/>
          <a:p>
            <a:r>
              <a:rPr lang="en-US" dirty="0"/>
              <a:t>https://publishingstate.com/is-diamond-open-access-the-cavalry-to-academic-journal-publishing/2025/#the-economics-behind-diamond-oa</a:t>
            </a:r>
          </a:p>
          <a:p>
            <a:r>
              <a:rPr lang="en-US" dirty="0"/>
              <a:t>https://zenodo.org/records/4558704</a:t>
            </a:r>
          </a:p>
          <a:p>
            <a:r>
              <a:rPr lang="en-US" sz="1200" b="0" i="0" u="none" strike="noStrike" kern="1200" dirty="0">
                <a:solidFill>
                  <a:schemeClr val="tx1"/>
                </a:solidFill>
                <a:effectLst/>
                <a:latin typeface="+mn-lt"/>
                <a:ea typeface="+mn-ea"/>
                <a:cs typeface="+mn-cs"/>
                <a:hlinkClick r:id="rId3"/>
              </a:rPr>
              <a:t>https://doi.org/10.1093/reseval/rvae004</a:t>
            </a:r>
            <a:endParaRPr lang="en-US" sz="1200" b="0" i="0" u="none" strike="noStrike" kern="1200" dirty="0">
              <a:solidFill>
                <a:schemeClr val="tx1"/>
              </a:solidFill>
              <a:effectLst/>
              <a:latin typeface="+mn-lt"/>
              <a:ea typeface="+mn-ea"/>
              <a:cs typeface="+mn-cs"/>
            </a:endParaRPr>
          </a:p>
          <a:p>
            <a:r>
              <a:rPr lang="en-US" dirty="0"/>
              <a:t>https://scholarlykitchen.sspnet.org/2025/10/15/diamond-dreams-unequal-realities-the-promise-and-pitfalls-of-no-apc-open-access/</a:t>
            </a:r>
          </a:p>
          <a:p>
            <a:r>
              <a:rPr lang="en-US" dirty="0"/>
              <a:t>https://scienceeurope.org/media/yejfasey/20210309_coalitions_diamond_study_final.pdf</a:t>
            </a:r>
          </a:p>
        </p:txBody>
      </p:sp>
      <p:sp>
        <p:nvSpPr>
          <p:cNvPr id="4" name="Slide Number Placeholder 3">
            <a:extLst>
              <a:ext uri="{FF2B5EF4-FFF2-40B4-BE49-F238E27FC236}">
                <a16:creationId xmlns:a16="http://schemas.microsoft.com/office/drawing/2014/main" id="{858CF57E-81A6-8BBC-BEF2-2FC0784E56C2}"/>
              </a:ext>
            </a:extLst>
          </p:cNvPr>
          <p:cNvSpPr>
            <a:spLocks noGrp="1"/>
          </p:cNvSpPr>
          <p:nvPr>
            <p:ph type="sldNum" sz="quarter" idx="10"/>
          </p:nvPr>
        </p:nvSpPr>
        <p:spPr/>
        <p:txBody>
          <a:bodyPr/>
          <a:lstStyle/>
          <a:p>
            <a:fld id="{A1689F2B-57A1-4B4E-A7AC-D6B050EDA105}" type="slidenum">
              <a:rPr lang="en-US" smtClean="0"/>
              <a:pPr/>
              <a:t>8</a:t>
            </a:fld>
            <a:endParaRPr lang="en-US"/>
          </a:p>
        </p:txBody>
      </p:sp>
    </p:spTree>
    <p:extLst>
      <p:ext uri="{BB962C8B-B14F-4D97-AF65-F5344CB8AC3E}">
        <p14:creationId xmlns:p14="http://schemas.microsoft.com/office/powerpoint/2010/main" val="3409731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A9573-E1D6-054A-849A-DA4984A4B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4C6BC-2316-69A3-9B3E-F1D35ECB6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7AC872-EC05-4DDB-1878-613F0C56F82E}"/>
              </a:ext>
            </a:extLst>
          </p:cNvPr>
          <p:cNvSpPr>
            <a:spLocks noGrp="1"/>
          </p:cNvSpPr>
          <p:nvPr>
            <p:ph type="body" idx="1"/>
          </p:nvPr>
        </p:nvSpPr>
        <p:spPr/>
        <p:txBody>
          <a:bodyPr/>
          <a:lstStyle/>
          <a:p>
            <a:r>
              <a:rPr lang="en-US" dirty="0"/>
              <a:t>https://pmc.ncbi.nlm.nih.gov/articles/PMC10653933/</a:t>
            </a:r>
          </a:p>
          <a:p>
            <a:r>
              <a:rPr lang="en-US" dirty="0"/>
              <a:t>https://plos.org/resource/open-peer-review/</a:t>
            </a:r>
          </a:p>
          <a:p>
            <a:r>
              <a:rPr lang="en-US" dirty="0"/>
              <a:t>https://publishingstate.com/history-of-open-science/2024/</a:t>
            </a:r>
          </a:p>
          <a:p>
            <a:r>
              <a:rPr lang="en-US" dirty="0"/>
              <a:t>https://subscribetoopencommunity.org/</a:t>
            </a:r>
          </a:p>
        </p:txBody>
      </p:sp>
      <p:sp>
        <p:nvSpPr>
          <p:cNvPr id="4" name="Slide Number Placeholder 3">
            <a:extLst>
              <a:ext uri="{FF2B5EF4-FFF2-40B4-BE49-F238E27FC236}">
                <a16:creationId xmlns:a16="http://schemas.microsoft.com/office/drawing/2014/main" id="{BF6BB8A8-FFEE-9755-FACA-C543ED400EBA}"/>
              </a:ext>
            </a:extLst>
          </p:cNvPr>
          <p:cNvSpPr>
            <a:spLocks noGrp="1"/>
          </p:cNvSpPr>
          <p:nvPr>
            <p:ph type="sldNum" sz="quarter" idx="10"/>
          </p:nvPr>
        </p:nvSpPr>
        <p:spPr/>
        <p:txBody>
          <a:bodyPr/>
          <a:lstStyle/>
          <a:p>
            <a:fld id="{A1689F2B-57A1-4B4E-A7AC-D6B050EDA105}" type="slidenum">
              <a:rPr lang="en-US" smtClean="0"/>
              <a:pPr/>
              <a:t>9</a:t>
            </a:fld>
            <a:endParaRPr lang="en-US"/>
          </a:p>
        </p:txBody>
      </p:sp>
    </p:spTree>
    <p:extLst>
      <p:ext uri="{BB962C8B-B14F-4D97-AF65-F5344CB8AC3E}">
        <p14:creationId xmlns:p14="http://schemas.microsoft.com/office/powerpoint/2010/main" val="1280381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0193-E7ED-394F-E11C-7916323D7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4F4C6-AB0B-97FD-E535-FB6499963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130458-D147-0171-625D-51E6F902B535}"/>
              </a:ext>
            </a:extLst>
          </p:cNvPr>
          <p:cNvSpPr>
            <a:spLocks noGrp="1"/>
          </p:cNvSpPr>
          <p:nvPr>
            <p:ph type="body" idx="1"/>
          </p:nvPr>
        </p:nvSpPr>
        <p:spPr/>
        <p:txBody>
          <a:bodyPr/>
          <a:lstStyle/>
          <a:p>
            <a:r>
              <a:rPr lang="en-US" dirty="0"/>
              <a:t>https://pmc.ncbi.nlm.nih.gov/articles/PMC10653933/</a:t>
            </a:r>
          </a:p>
          <a:p>
            <a:r>
              <a:rPr lang="en-US" dirty="0"/>
              <a:t>https://plos.org/resource/open-peer-review/</a:t>
            </a:r>
          </a:p>
          <a:p>
            <a:r>
              <a:rPr lang="en-US" dirty="0"/>
              <a:t>https://publishingstate.com/history-of-open-science/2024/</a:t>
            </a:r>
          </a:p>
          <a:p>
            <a:r>
              <a:rPr lang="en-US" dirty="0"/>
              <a:t>https://subscribetoopencommunity.org/</a:t>
            </a:r>
          </a:p>
        </p:txBody>
      </p:sp>
      <p:sp>
        <p:nvSpPr>
          <p:cNvPr id="4" name="Slide Number Placeholder 3">
            <a:extLst>
              <a:ext uri="{FF2B5EF4-FFF2-40B4-BE49-F238E27FC236}">
                <a16:creationId xmlns:a16="http://schemas.microsoft.com/office/drawing/2014/main" id="{2F07D5FC-A4AB-8B69-FB80-F089CB45A602}"/>
              </a:ext>
            </a:extLst>
          </p:cNvPr>
          <p:cNvSpPr>
            <a:spLocks noGrp="1"/>
          </p:cNvSpPr>
          <p:nvPr>
            <p:ph type="sldNum" sz="quarter" idx="10"/>
          </p:nvPr>
        </p:nvSpPr>
        <p:spPr/>
        <p:txBody>
          <a:bodyPr/>
          <a:lstStyle/>
          <a:p>
            <a:fld id="{A1689F2B-57A1-4B4E-A7AC-D6B050EDA105}" type="slidenum">
              <a:rPr lang="en-US" smtClean="0"/>
              <a:pPr/>
              <a:t>10</a:t>
            </a:fld>
            <a:endParaRPr lang="en-US"/>
          </a:p>
        </p:txBody>
      </p:sp>
    </p:spTree>
    <p:extLst>
      <p:ext uri="{BB962C8B-B14F-4D97-AF65-F5344CB8AC3E}">
        <p14:creationId xmlns:p14="http://schemas.microsoft.com/office/powerpoint/2010/main" val="24642241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4" y="5577839"/>
            <a:ext cx="2633353" cy="1267911"/>
          </a:xfrm>
          <a:prstGeom prst="rect">
            <a:avLst/>
          </a:prstGeom>
        </p:spPr>
      </p:pic>
    </p:spTree>
    <p:extLst>
      <p:ext uri="{BB962C8B-B14F-4D97-AF65-F5344CB8AC3E}">
        <p14:creationId xmlns:p14="http://schemas.microsoft.com/office/powerpoint/2010/main" val="1945335725"/>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16429676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5" y="2165195"/>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5" y="4275577"/>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2480700234"/>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261498285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291493893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309500316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69240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2485248555"/>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191141525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5162754"/>
      </p:ext>
    </p:extLst>
  </p:cSld>
  <p:clrMapOvr>
    <a:masterClrMapping/>
  </p:clrMapOvr>
  <p:transition spd="slow">
    <p:push dir="u"/>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6675923"/>
      </p:ext>
    </p:extLst>
  </p:cSld>
  <p:clrMapOvr>
    <a:masterClrMapping/>
  </p:clrMapOvr>
  <p:transition spd="slow">
    <p:push dir="u"/>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832288"/>
      </p:ext>
    </p:extLst>
  </p:cSld>
  <p:clrMapOvr>
    <a:masterClrMapping/>
  </p:clrMapOvr>
  <p:transition spd="slow">
    <p:push dir="u"/>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9700650"/>
      </p:ext>
    </p:extLst>
  </p:cSld>
  <p:clrMapOvr>
    <a:masterClrMapping/>
  </p:clrMapOvr>
  <p:transition spd="slow">
    <p:push dir="u"/>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2064604"/>
      </p:ext>
    </p:extLst>
  </p:cSld>
  <p:clrMapOvr>
    <a:masterClrMapping/>
  </p:clrMapOvr>
  <p:transition spd="slow">
    <p:push dir="u"/>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5116540"/>
      </p:ext>
    </p:extLst>
  </p:cSld>
  <p:clrMapOvr>
    <a:masterClrMapping/>
  </p:clrMapOvr>
  <p:transition spd="slow">
    <p:push dir="u"/>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1778208957"/>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924D7A-8C20-4E55-B9A6-4497EEE678BE}" type="slidenum">
              <a:rPr lang="en-US" smtClean="0"/>
              <a:pPr/>
              <a:t>‹#›</a:t>
            </a:fld>
            <a:endParaRPr lang="en-US"/>
          </a:p>
        </p:txBody>
      </p:sp>
    </p:spTree>
    <p:extLst>
      <p:ext uri="{BB962C8B-B14F-4D97-AF65-F5344CB8AC3E}">
        <p14:creationId xmlns:p14="http://schemas.microsoft.com/office/powerpoint/2010/main" val="227784581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3/20/2026</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pic>
        <p:nvPicPr>
          <p:cNvPr id="15" name="Picture 14"/>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5188400" y="5983021"/>
            <a:ext cx="1812934" cy="891239"/>
          </a:xfrm>
          <a:prstGeom prst="rect">
            <a:avLst/>
          </a:prstGeom>
        </p:spPr>
      </p:pic>
    </p:spTree>
    <p:extLst>
      <p:ext uri="{BB962C8B-B14F-4D97-AF65-F5344CB8AC3E}">
        <p14:creationId xmlns:p14="http://schemas.microsoft.com/office/powerpoint/2010/main" val="1024340427"/>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Lst>
  <p:transition spd="slow">
    <p:push dir="u"/>
  </p:transition>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ublicationethics.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84" name="Group 1083">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085"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86"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087"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088"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089"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090"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1092" name="Rectangle 1091">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4" name="Group 1093">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1095"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96"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097"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098"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099"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100"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3" name="TextBox 2">
            <a:extLst>
              <a:ext uri="{FF2B5EF4-FFF2-40B4-BE49-F238E27FC236}">
                <a16:creationId xmlns:a16="http://schemas.microsoft.com/office/drawing/2014/main" id="{5453AE6E-492B-4108-2617-ECA8E481C87D}"/>
              </a:ext>
            </a:extLst>
          </p:cNvPr>
          <p:cNvSpPr txBox="1"/>
          <p:nvPr/>
        </p:nvSpPr>
        <p:spPr>
          <a:xfrm>
            <a:off x="3786167" y="1380068"/>
            <a:ext cx="7716855" cy="2616199"/>
          </a:xfrm>
          <a:prstGeom prst="rect">
            <a:avLst/>
          </a:prstGeom>
        </p:spPr>
        <p:txBody>
          <a:bodyPr vert="horz" lIns="91440" tIns="45720" rIns="91440" bIns="45720" rtlCol="0" anchor="b">
            <a:normAutofit fontScale="92500"/>
          </a:bodyPr>
          <a:lstStyle/>
          <a:p>
            <a:pPr algn="r" defTabSz="457200">
              <a:spcBef>
                <a:spcPct val="0"/>
              </a:spcBef>
              <a:spcAft>
                <a:spcPts val="600"/>
              </a:spcAft>
            </a:pPr>
            <a:r>
              <a:rPr lang="en-US" sz="6000" dirty="0" err="1">
                <a:ln w="3175" cmpd="sng">
                  <a:noFill/>
                </a:ln>
                <a:latin typeface="+mj-lt"/>
                <a:ea typeface="+mj-ea"/>
                <a:cs typeface="+mj-cs"/>
              </a:rPr>
              <a:t>iThenticate</a:t>
            </a:r>
            <a:r>
              <a:rPr lang="en-US" sz="6000" dirty="0">
                <a:ln w="3175" cmpd="sng">
                  <a:noFill/>
                </a:ln>
                <a:latin typeface="+mj-lt"/>
                <a:ea typeface="+mj-ea"/>
                <a:cs typeface="+mj-cs"/>
              </a:rPr>
              <a:t> Primer: Continuing </a:t>
            </a:r>
            <a:r>
              <a:rPr lang="en-US" sz="6000" dirty="0" err="1">
                <a:ln w="3175" cmpd="sng">
                  <a:noFill/>
                </a:ln>
                <a:latin typeface="+mj-lt"/>
                <a:ea typeface="+mj-ea"/>
                <a:cs typeface="+mj-cs"/>
              </a:rPr>
              <a:t>Eduacation</a:t>
            </a:r>
            <a:endParaRPr lang="en-US" sz="6000" dirty="0">
              <a:ln w="3175" cmpd="sng">
                <a:noFill/>
              </a:ln>
              <a:latin typeface="+mj-lt"/>
              <a:ea typeface="+mj-ea"/>
              <a:cs typeface="+mj-cs"/>
            </a:endParaRPr>
          </a:p>
          <a:p>
            <a:pPr algn="r" defTabSz="457200">
              <a:spcBef>
                <a:spcPct val="0"/>
              </a:spcBef>
              <a:spcAft>
                <a:spcPts val="600"/>
              </a:spcAft>
            </a:pPr>
            <a:endParaRPr lang="en-US" sz="6000" dirty="0">
              <a:ln w="3175" cmpd="sng">
                <a:noFill/>
              </a:ln>
              <a:latin typeface="+mj-lt"/>
              <a:ea typeface="+mj-ea"/>
              <a:cs typeface="+mj-cs"/>
            </a:endParaRPr>
          </a:p>
          <a:p>
            <a:pPr algn="r" defTabSz="457200">
              <a:spcBef>
                <a:spcPct val="0"/>
              </a:spcBef>
              <a:spcAft>
                <a:spcPts val="600"/>
              </a:spcAft>
            </a:pPr>
            <a:endParaRPr lang="en-US" sz="6000" dirty="0">
              <a:ln w="3175" cmpd="sng">
                <a:noFill/>
              </a:ln>
              <a:latin typeface="+mj-lt"/>
              <a:ea typeface="+mj-ea"/>
              <a:cs typeface="+mj-cs"/>
            </a:endParaRPr>
          </a:p>
        </p:txBody>
      </p:sp>
      <p:sp>
        <p:nvSpPr>
          <p:cNvPr id="5" name="TextBox 4">
            <a:extLst>
              <a:ext uri="{FF2B5EF4-FFF2-40B4-BE49-F238E27FC236}">
                <a16:creationId xmlns:a16="http://schemas.microsoft.com/office/drawing/2014/main" id="{7A7E9B19-67E6-EA06-93E9-AD0FCAC7337A}"/>
              </a:ext>
            </a:extLst>
          </p:cNvPr>
          <p:cNvSpPr txBox="1"/>
          <p:nvPr/>
        </p:nvSpPr>
        <p:spPr>
          <a:xfrm>
            <a:off x="6336254" y="3996267"/>
            <a:ext cx="5166768" cy="1388534"/>
          </a:xfrm>
          <a:prstGeom prst="rect">
            <a:avLst/>
          </a:prstGeom>
        </p:spPr>
        <p:txBody>
          <a:bodyPr vert="horz" lIns="91440" tIns="45720" rIns="91440" bIns="45720" rtlCol="0" anchor="t">
            <a:normAutofit/>
          </a:bodyPr>
          <a:lstStyle/>
          <a:p>
            <a:pPr algn="r" defTabSz="457200">
              <a:spcBef>
                <a:spcPct val="20000"/>
              </a:spcBef>
              <a:spcAft>
                <a:spcPts val="600"/>
              </a:spcAft>
              <a:buClr>
                <a:schemeClr val="accent1">
                  <a:lumMod val="75000"/>
                </a:schemeClr>
              </a:buClr>
              <a:buSzPct val="145000"/>
            </a:pPr>
            <a:r>
              <a:rPr lang="en-US" sz="2800" dirty="0"/>
              <a:t>Presented by Nathan Taylor</a:t>
            </a:r>
          </a:p>
          <a:p>
            <a:pPr algn="r" defTabSz="457200">
              <a:spcBef>
                <a:spcPct val="20000"/>
              </a:spcBef>
              <a:spcAft>
                <a:spcPts val="600"/>
              </a:spcAft>
              <a:buClr>
                <a:schemeClr val="accent1">
                  <a:lumMod val="75000"/>
                </a:schemeClr>
              </a:buClr>
              <a:buSzPct val="145000"/>
            </a:pPr>
            <a:r>
              <a:rPr lang="en-US" sz="2800" dirty="0"/>
              <a:t>Technica Editorial</a:t>
            </a:r>
          </a:p>
        </p:txBody>
      </p:sp>
      <p:sp>
        <p:nvSpPr>
          <p:cNvPr id="9" name="AutoShape 8" descr="Open access - Wikipedia">
            <a:extLst>
              <a:ext uri="{FF2B5EF4-FFF2-40B4-BE49-F238E27FC236}">
                <a16:creationId xmlns:a16="http://schemas.microsoft.com/office/drawing/2014/main" id="{2F33A78F-9ABA-E13C-E664-DC87882AD61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3337787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5F6724AA-F005-4105-321C-997D30C81D5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3253E41-A10F-C4FF-FDB0-DF8D8802B6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B5DF79F8-040B-F7D5-CFD9-513EA9607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53113E8F-B53E-32DB-AFA4-B01F53209332}"/>
              </a:ext>
            </a:extLst>
          </p:cNvPr>
          <p:cNvSpPr txBox="1"/>
          <p:nvPr/>
        </p:nvSpPr>
        <p:spPr>
          <a:xfrm>
            <a:off x="535021" y="685800"/>
            <a:ext cx="2639962"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What are the goals of this session?</a:t>
            </a:r>
          </a:p>
        </p:txBody>
      </p:sp>
      <p:grpSp>
        <p:nvGrpSpPr>
          <p:cNvPr id="15" name="Group 14">
            <a:extLst>
              <a:ext uri="{FF2B5EF4-FFF2-40B4-BE49-F238E27FC236}">
                <a16:creationId xmlns:a16="http://schemas.microsoft.com/office/drawing/2014/main" id="{A72088CA-7B29-1448-5285-EB99F23AC4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DEF1B558-8CB0-B45D-3FBA-DCBC82ED2F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9502E491-34F2-5DDE-D6E7-6742FC7DA7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43E48C7E-EC1A-0DC4-E784-348F8BF62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BFCD9CA2-C217-90A0-F13D-6DFE4B358C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8B842BBC-CA4C-C8C0-5A7D-551C175AED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4AD21745-78FF-50C3-C171-35C42313CB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8682B4CD-4B70-596C-012F-BEB895809780}"/>
              </a:ext>
            </a:extLst>
          </p:cNvPr>
          <p:cNvSpPr txBox="1"/>
          <p:nvPr/>
        </p:nvSpPr>
        <p:spPr>
          <a:xfrm>
            <a:off x="5050431" y="541114"/>
            <a:ext cx="6628789" cy="1055608"/>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nchor="ctr" anchorCtr="0">
            <a:spAutoFit/>
          </a:bodyPr>
          <a:lstStyle/>
          <a:p>
            <a:pPr lvl="0">
              <a:lnSpc>
                <a:spcPct val="100000"/>
              </a:lnSpc>
            </a:pPr>
            <a:r>
              <a:rPr lang="en-US" sz="2800" dirty="0"/>
              <a:t>Increase Organizational knowledge of publishing tech</a:t>
            </a:r>
          </a:p>
        </p:txBody>
      </p:sp>
      <p:sp>
        <p:nvSpPr>
          <p:cNvPr id="6" name="TextBox 5">
            <a:extLst>
              <a:ext uri="{FF2B5EF4-FFF2-40B4-BE49-F238E27FC236}">
                <a16:creationId xmlns:a16="http://schemas.microsoft.com/office/drawing/2014/main" id="{225FC3A3-B40F-F0EF-CCE3-7BDD916387A0}"/>
              </a:ext>
            </a:extLst>
          </p:cNvPr>
          <p:cNvSpPr txBox="1"/>
          <p:nvPr/>
        </p:nvSpPr>
        <p:spPr>
          <a:xfrm>
            <a:off x="5050430" y="1644347"/>
            <a:ext cx="6628789" cy="1055608"/>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nchor="ctr" anchorCtr="0">
            <a:spAutoFit/>
          </a:bodyPr>
          <a:lstStyle/>
          <a:p>
            <a:pPr lvl="0">
              <a:lnSpc>
                <a:spcPct val="100000"/>
              </a:lnSpc>
            </a:pPr>
            <a:r>
              <a:rPr lang="en-US" sz="2800" dirty="0"/>
              <a:t>Increased Organizational knowledge of publishing ethics</a:t>
            </a:r>
          </a:p>
        </p:txBody>
      </p:sp>
      <p:sp>
        <p:nvSpPr>
          <p:cNvPr id="9" name="TextBox 8">
            <a:extLst>
              <a:ext uri="{FF2B5EF4-FFF2-40B4-BE49-F238E27FC236}">
                <a16:creationId xmlns:a16="http://schemas.microsoft.com/office/drawing/2014/main" id="{1138D4D5-8DCB-EB33-E652-2AEBC6363C3B}"/>
              </a:ext>
            </a:extLst>
          </p:cNvPr>
          <p:cNvSpPr txBox="1"/>
          <p:nvPr/>
        </p:nvSpPr>
        <p:spPr>
          <a:xfrm>
            <a:off x="5028190" y="2813898"/>
            <a:ext cx="6628789" cy="1055608"/>
          </a:xfrm>
          <a:prstGeom prst="roundRect">
            <a:avLst/>
          </a:prstGeom>
          <a:noFill/>
        </p:spPr>
        <p:style>
          <a:lnRef idx="2">
            <a:schemeClr val="accent3"/>
          </a:lnRef>
          <a:fillRef idx="1">
            <a:schemeClr val="lt1"/>
          </a:fillRef>
          <a:effectRef idx="0">
            <a:schemeClr val="accent3"/>
          </a:effectRef>
          <a:fontRef idx="minor">
            <a:schemeClr val="dk1"/>
          </a:fontRef>
        </p:style>
        <p:txBody>
          <a:bodyPr wrap="square" rtlCol="0" anchor="ctr" anchorCtr="0">
            <a:spAutoFit/>
          </a:bodyPr>
          <a:lstStyle/>
          <a:p>
            <a:pPr lvl="0">
              <a:lnSpc>
                <a:spcPct val="100000"/>
              </a:lnSpc>
            </a:pPr>
            <a:r>
              <a:rPr lang="en-US" sz="2800" dirty="0"/>
              <a:t>Moving away from a “red flag, green flag” mentality towards critical interpretation</a:t>
            </a:r>
          </a:p>
        </p:txBody>
      </p:sp>
      <p:sp>
        <p:nvSpPr>
          <p:cNvPr id="2" name="TextBox 1">
            <a:extLst>
              <a:ext uri="{FF2B5EF4-FFF2-40B4-BE49-F238E27FC236}">
                <a16:creationId xmlns:a16="http://schemas.microsoft.com/office/drawing/2014/main" id="{2F12EAB1-B709-5DCD-FB97-79B43A95A475}"/>
              </a:ext>
            </a:extLst>
          </p:cNvPr>
          <p:cNvSpPr txBox="1"/>
          <p:nvPr/>
        </p:nvSpPr>
        <p:spPr>
          <a:xfrm>
            <a:off x="4983459" y="4980849"/>
            <a:ext cx="6628789" cy="1328023"/>
          </a:xfrm>
          <a:prstGeom prst="roundRect">
            <a:avLst/>
          </a:prstGeom>
          <a:noFill/>
        </p:spPr>
        <p:style>
          <a:lnRef idx="2">
            <a:schemeClr val="accent3"/>
          </a:lnRef>
          <a:fillRef idx="1">
            <a:schemeClr val="lt1"/>
          </a:fillRef>
          <a:effectRef idx="0">
            <a:schemeClr val="accent3"/>
          </a:effectRef>
          <a:fontRef idx="minor">
            <a:schemeClr val="dk1"/>
          </a:fontRef>
        </p:style>
        <p:txBody>
          <a:bodyPr wrap="square" rtlCol="0" anchor="ctr" anchorCtr="0">
            <a:spAutoFit/>
          </a:bodyPr>
          <a:lstStyle/>
          <a:p>
            <a:pPr lvl="0">
              <a:lnSpc>
                <a:spcPct val="100000"/>
              </a:lnSpc>
            </a:pPr>
            <a:r>
              <a:rPr lang="en-US" dirty="0"/>
              <a:t>*Disclaimer: Nothing that we’re going over today should change any established workflows in your editorial offices. Rather, it should serve as basic knowledge that we can use to suggest best practices to our clients.  </a:t>
            </a:r>
          </a:p>
        </p:txBody>
      </p:sp>
    </p:spTree>
    <p:extLst>
      <p:ext uri="{BB962C8B-B14F-4D97-AF65-F5344CB8AC3E}">
        <p14:creationId xmlns:p14="http://schemas.microsoft.com/office/powerpoint/2010/main" val="42022942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C00435E3-0F68-9CEB-A8D0-50704452FF2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C5E9D8-8BD7-4117-7CE9-7F5E0044A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A117CA9-94FF-6340-8CEA-DCE452D9D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FDFD64D8-48C1-4617-B64F-DF15849DF29A}"/>
              </a:ext>
            </a:extLst>
          </p:cNvPr>
          <p:cNvSpPr txBox="1"/>
          <p:nvPr/>
        </p:nvSpPr>
        <p:spPr>
          <a:xfrm>
            <a:off x="435128" y="685800"/>
            <a:ext cx="2986525"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What is </a:t>
            </a:r>
            <a:r>
              <a:rPr lang="en-US" sz="4000" dirty="0" err="1">
                <a:ln w="3175" cmpd="sng">
                  <a:noFill/>
                </a:ln>
                <a:solidFill>
                  <a:srgbClr val="FFFFFF"/>
                </a:solidFill>
                <a:latin typeface="+mj-lt"/>
                <a:ea typeface="+mj-ea"/>
                <a:cs typeface="+mj-cs"/>
              </a:rPr>
              <a:t>iThenticate</a:t>
            </a:r>
            <a:r>
              <a:rPr lang="en-US" sz="4000" dirty="0">
                <a:ln w="3175" cmpd="sng">
                  <a:noFill/>
                </a:ln>
                <a:solidFill>
                  <a:srgbClr val="FFFFFF"/>
                </a:solidFill>
                <a:latin typeface="+mj-lt"/>
                <a:ea typeface="+mj-ea"/>
                <a:cs typeface="+mj-cs"/>
              </a:rPr>
              <a:t>?</a:t>
            </a:r>
          </a:p>
        </p:txBody>
      </p:sp>
      <p:grpSp>
        <p:nvGrpSpPr>
          <p:cNvPr id="15" name="Group 14">
            <a:extLst>
              <a:ext uri="{FF2B5EF4-FFF2-40B4-BE49-F238E27FC236}">
                <a16:creationId xmlns:a16="http://schemas.microsoft.com/office/drawing/2014/main" id="{F6228420-AB71-24F5-2417-0D46B1A461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5979CC69-C48F-A9FD-2CD5-BF837D86D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124316F6-0724-4D8B-8D38-238F5A6B5F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7A4AA8B2-B170-01DB-2883-A61ABB3EC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75C6CDC7-C132-ED2B-62AF-F4F821E77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39F9B368-652D-820A-D0D3-41EBA8B8F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7DBAE7AF-2151-1835-6C2F-4244C361C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578F1EC3-55FD-DCBD-9B08-5ABACB5CB4AB}"/>
              </a:ext>
            </a:extLst>
          </p:cNvPr>
          <p:cNvSpPr txBox="1"/>
          <p:nvPr/>
        </p:nvSpPr>
        <p:spPr>
          <a:xfrm>
            <a:off x="5050431" y="685800"/>
            <a:ext cx="6628789" cy="919401"/>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lvl="0"/>
            <a:r>
              <a:rPr lang="en-US" sz="2400" b="1" dirty="0" err="1"/>
              <a:t>iThenticate</a:t>
            </a:r>
            <a:r>
              <a:rPr lang="en-US" sz="2400" b="1" dirty="0"/>
              <a:t> </a:t>
            </a:r>
            <a:r>
              <a:rPr lang="en-US" sz="2400" dirty="0"/>
              <a:t>is a</a:t>
            </a:r>
            <a:r>
              <a:rPr lang="en-US" sz="2400" b="1" dirty="0"/>
              <a:t> tech integration </a:t>
            </a:r>
            <a:r>
              <a:rPr lang="en-US" sz="2400" dirty="0"/>
              <a:t>used in peer review to detect</a:t>
            </a:r>
            <a:r>
              <a:rPr lang="en-US" sz="2400" b="1" dirty="0"/>
              <a:t> plagiarism.</a:t>
            </a:r>
            <a:endParaRPr lang="en-US" sz="2400" dirty="0"/>
          </a:p>
        </p:txBody>
      </p:sp>
      <p:sp>
        <p:nvSpPr>
          <p:cNvPr id="6" name="TextBox 5">
            <a:extLst>
              <a:ext uri="{FF2B5EF4-FFF2-40B4-BE49-F238E27FC236}">
                <a16:creationId xmlns:a16="http://schemas.microsoft.com/office/drawing/2014/main" id="{1ABD6116-DC8F-59EB-6F0A-1EECB9C744CB}"/>
              </a:ext>
            </a:extLst>
          </p:cNvPr>
          <p:cNvSpPr txBox="1"/>
          <p:nvPr/>
        </p:nvSpPr>
        <p:spPr>
          <a:xfrm>
            <a:off x="5050431" y="1817879"/>
            <a:ext cx="6628789" cy="2145268"/>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2400" dirty="0"/>
              <a:t>It works by </a:t>
            </a:r>
            <a:r>
              <a:rPr lang="en-US" sz="2400" b="1" dirty="0"/>
              <a:t>cross-referencing internet content </a:t>
            </a:r>
            <a:r>
              <a:rPr lang="en-US" sz="2400" dirty="0"/>
              <a:t>(e.g., thesis and dissertations, published articles, preprints, websites, conference proceedings, etc.) against the </a:t>
            </a:r>
            <a:r>
              <a:rPr lang="en-US" sz="2400" b="1" dirty="0"/>
              <a:t>contents of a manuscript </a:t>
            </a:r>
            <a:r>
              <a:rPr lang="en-US" sz="2400" dirty="0"/>
              <a:t>submitted for peer review. </a:t>
            </a:r>
          </a:p>
        </p:txBody>
      </p:sp>
      <p:sp>
        <p:nvSpPr>
          <p:cNvPr id="9" name="TextBox 8">
            <a:extLst>
              <a:ext uri="{FF2B5EF4-FFF2-40B4-BE49-F238E27FC236}">
                <a16:creationId xmlns:a16="http://schemas.microsoft.com/office/drawing/2014/main" id="{DCEBC9CC-5B48-D791-35A6-370C17810A1E}"/>
              </a:ext>
            </a:extLst>
          </p:cNvPr>
          <p:cNvSpPr txBox="1"/>
          <p:nvPr/>
        </p:nvSpPr>
        <p:spPr>
          <a:xfrm>
            <a:off x="5210769" y="4491172"/>
            <a:ext cx="6628789" cy="1736646"/>
          </a:xfrm>
          <a:prstGeom prst="roundRect">
            <a:avLst/>
          </a:prstGeom>
          <a:noFill/>
        </p:spPr>
        <p:style>
          <a:lnRef idx="2">
            <a:schemeClr val="accent3"/>
          </a:lnRef>
          <a:fillRef idx="1">
            <a:schemeClr val="lt1"/>
          </a:fillRef>
          <a:effectRef idx="0">
            <a:schemeClr val="accent3"/>
          </a:effectRef>
          <a:fontRef idx="minor">
            <a:schemeClr val="dk1"/>
          </a:fontRef>
        </p:style>
        <p:txBody>
          <a:bodyPr wrap="square" rtlCol="0">
            <a:spAutoFit/>
          </a:bodyPr>
          <a:lstStyle/>
          <a:p>
            <a:pPr lvl="0"/>
            <a:r>
              <a:rPr lang="en-US" sz="2400" dirty="0"/>
              <a:t>Publishers </a:t>
            </a:r>
            <a:r>
              <a:rPr lang="en-US" sz="2400" b="1" dirty="0"/>
              <a:t>have to pay </a:t>
            </a:r>
            <a:r>
              <a:rPr lang="en-US" sz="2400" dirty="0"/>
              <a:t>for this integration; it does not come standard on peer review platforms. Typically (depending on the tech contract), publishers pay each time the tool is used. </a:t>
            </a:r>
          </a:p>
        </p:txBody>
      </p:sp>
    </p:spTree>
    <p:extLst>
      <p:ext uri="{BB962C8B-B14F-4D97-AF65-F5344CB8AC3E}">
        <p14:creationId xmlns:p14="http://schemas.microsoft.com/office/powerpoint/2010/main" val="42289546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1D315A4C-5599-7AF5-DEAF-9BFEB9D94B3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715BFE2-3BE6-882B-DEBF-489C3D615E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2CC74388-6304-F3A0-7531-A58AA58C6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BD9D1E75-D1A0-137B-3DC1-9F7D7AAEEAAF}"/>
              </a:ext>
            </a:extLst>
          </p:cNvPr>
          <p:cNvSpPr txBox="1"/>
          <p:nvPr/>
        </p:nvSpPr>
        <p:spPr>
          <a:xfrm>
            <a:off x="535021" y="685800"/>
            <a:ext cx="2837410"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What is plagiarism and why does it matter?</a:t>
            </a:r>
          </a:p>
        </p:txBody>
      </p:sp>
      <p:grpSp>
        <p:nvGrpSpPr>
          <p:cNvPr id="15" name="Group 14">
            <a:extLst>
              <a:ext uri="{FF2B5EF4-FFF2-40B4-BE49-F238E27FC236}">
                <a16:creationId xmlns:a16="http://schemas.microsoft.com/office/drawing/2014/main" id="{2CE2C768-D24F-8506-846D-6871ACF20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54A045E8-3AB9-FC64-E13F-A783E43AC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E9F8401E-A6BF-0B3C-0AE0-37C4F1BFFD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1BD821F1-1D02-DF63-D3EA-66FA9C6AF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83AE122D-86BD-69EB-361D-F29948EC61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35A32920-AB98-E7CE-359B-0CE6E72A74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C909ED08-1AB3-A38D-0CE1-559803C56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E21DFDE5-6F6C-C5B7-5DF4-C1FF0EDA20F5}"/>
              </a:ext>
            </a:extLst>
          </p:cNvPr>
          <p:cNvSpPr txBox="1"/>
          <p:nvPr/>
        </p:nvSpPr>
        <p:spPr>
          <a:xfrm>
            <a:off x="4993290" y="676217"/>
            <a:ext cx="6628789" cy="1123712"/>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In short, </a:t>
            </a:r>
            <a:r>
              <a:rPr lang="en-US" sz="2000" b="1" dirty="0"/>
              <a:t>plagiarism</a:t>
            </a:r>
            <a:r>
              <a:rPr lang="en-US" sz="2000" dirty="0"/>
              <a:t> occurs anytime an </a:t>
            </a:r>
            <a:r>
              <a:rPr lang="en-US" sz="2000" b="1" dirty="0"/>
              <a:t>author appropriates another author’s research or writing as if it were their own</a:t>
            </a:r>
            <a:r>
              <a:rPr lang="en-US" sz="2000" dirty="0"/>
              <a:t>. This </a:t>
            </a:r>
            <a:r>
              <a:rPr lang="en-US" sz="2000" i="1" dirty="0"/>
              <a:t>can</a:t>
            </a:r>
            <a:r>
              <a:rPr lang="en-US" sz="2000" dirty="0"/>
              <a:t> be a </a:t>
            </a:r>
            <a:r>
              <a:rPr lang="en-US" sz="2000" b="1" dirty="0"/>
              <a:t>serious ethical violation</a:t>
            </a:r>
            <a:r>
              <a:rPr lang="en-US" sz="2000" dirty="0"/>
              <a:t>.  </a:t>
            </a:r>
          </a:p>
        </p:txBody>
      </p:sp>
      <p:sp>
        <p:nvSpPr>
          <p:cNvPr id="6" name="TextBox 5">
            <a:extLst>
              <a:ext uri="{FF2B5EF4-FFF2-40B4-BE49-F238E27FC236}">
                <a16:creationId xmlns:a16="http://schemas.microsoft.com/office/drawing/2014/main" id="{8AD961C2-6798-1184-83C4-5B27E3C1BA0A}"/>
              </a:ext>
            </a:extLst>
          </p:cNvPr>
          <p:cNvSpPr txBox="1"/>
          <p:nvPr/>
        </p:nvSpPr>
        <p:spPr>
          <a:xfrm>
            <a:off x="4983459" y="1955364"/>
            <a:ext cx="6628789" cy="1123712"/>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en-US" sz="2000" b="1" dirty="0"/>
              <a:t>Self-plagiarism </a:t>
            </a:r>
            <a:r>
              <a:rPr lang="en-US" sz="2000" dirty="0"/>
              <a:t>is a sub-category of plagiarism that occurs when authors use their own previously published work, without citation, as if it were novel, unpublished work.   </a:t>
            </a:r>
          </a:p>
        </p:txBody>
      </p:sp>
      <p:sp>
        <p:nvSpPr>
          <p:cNvPr id="10" name="TextBox 9">
            <a:extLst>
              <a:ext uri="{FF2B5EF4-FFF2-40B4-BE49-F238E27FC236}">
                <a16:creationId xmlns:a16="http://schemas.microsoft.com/office/drawing/2014/main" id="{9E7BC546-6758-7D5C-0745-A2F1EC409E8F}"/>
              </a:ext>
            </a:extLst>
          </p:cNvPr>
          <p:cNvSpPr txBox="1"/>
          <p:nvPr/>
        </p:nvSpPr>
        <p:spPr>
          <a:xfrm>
            <a:off x="4993291" y="3576995"/>
            <a:ext cx="6628789" cy="2145268"/>
          </a:xfrm>
          <a:prstGeom prst="roundRect">
            <a:avLst/>
          </a:prstGeom>
          <a:no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000" dirty="0"/>
              <a:t>It can be loosely divided into two types: </a:t>
            </a:r>
            <a:r>
              <a:rPr lang="en-US" sz="2000" b="1" dirty="0"/>
              <a:t>1) minor plagiarism </a:t>
            </a:r>
            <a:r>
              <a:rPr lang="en-US" sz="2000" dirty="0"/>
              <a:t>where the author can be asked to correct the overlapping content by either rewriting or proper citation; </a:t>
            </a:r>
            <a:r>
              <a:rPr lang="en-US" sz="2000" b="1" dirty="0"/>
              <a:t>2) major plagiarism </a:t>
            </a:r>
            <a:r>
              <a:rPr lang="en-US" sz="2000" dirty="0"/>
              <a:t>where the author’s work should be rejected on ethical grounds (your publisher should always be looped in in these cases). </a:t>
            </a:r>
          </a:p>
        </p:txBody>
      </p:sp>
    </p:spTree>
    <p:extLst>
      <p:ext uri="{BB962C8B-B14F-4D97-AF65-F5344CB8AC3E}">
        <p14:creationId xmlns:p14="http://schemas.microsoft.com/office/powerpoint/2010/main" val="42754073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5A1AD392-9179-5423-6089-B341B1999AA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BA1F706-463B-92CB-A93F-492903B9D2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54C5DC30-BA3B-ADB3-8194-155C4A29B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A4EF2EDE-8B5C-8522-B5F5-A2F85D7DE526}"/>
              </a:ext>
            </a:extLst>
          </p:cNvPr>
          <p:cNvSpPr txBox="1"/>
          <p:nvPr/>
        </p:nvSpPr>
        <p:spPr>
          <a:xfrm>
            <a:off x="535021" y="685800"/>
            <a:ext cx="2639962"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Common sources of overlap in </a:t>
            </a:r>
            <a:r>
              <a:rPr lang="en-US" sz="4000" dirty="0" err="1">
                <a:ln w="3175" cmpd="sng">
                  <a:noFill/>
                </a:ln>
                <a:solidFill>
                  <a:srgbClr val="FFFFFF"/>
                </a:solidFill>
                <a:latin typeface="+mj-lt"/>
                <a:ea typeface="+mj-ea"/>
                <a:cs typeface="+mj-cs"/>
              </a:rPr>
              <a:t>iTheticate</a:t>
            </a:r>
            <a:r>
              <a:rPr lang="en-US" sz="4000" dirty="0">
                <a:ln w="3175" cmpd="sng">
                  <a:noFill/>
                </a:ln>
                <a:solidFill>
                  <a:srgbClr val="FFFFFF"/>
                </a:solidFill>
                <a:latin typeface="+mj-lt"/>
                <a:ea typeface="+mj-ea"/>
                <a:cs typeface="+mj-cs"/>
              </a:rPr>
              <a:t> reports that are not Plagiarism</a:t>
            </a:r>
          </a:p>
        </p:txBody>
      </p:sp>
      <p:grpSp>
        <p:nvGrpSpPr>
          <p:cNvPr id="15" name="Group 14">
            <a:extLst>
              <a:ext uri="{FF2B5EF4-FFF2-40B4-BE49-F238E27FC236}">
                <a16:creationId xmlns:a16="http://schemas.microsoft.com/office/drawing/2014/main" id="{3AD94486-B5BC-7336-83DE-93DD5CA226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E8C609AE-CE1C-DB8A-DA76-F4F57B62F3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710F6080-2DBE-CE28-76B3-AA088FFA3D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2F32E7D9-DE49-2F3E-ADB6-B609D1752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ADF4C67B-FF49-120D-967F-4BD81962A1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607F9170-5424-2AB1-A915-2CCBD498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E967D3D3-B242-27EE-6721-187E0B065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CA6AF0C2-58A5-03E9-C12E-C8A0BF25808B}"/>
              </a:ext>
            </a:extLst>
          </p:cNvPr>
          <p:cNvSpPr txBox="1"/>
          <p:nvPr/>
        </p:nvSpPr>
        <p:spPr>
          <a:xfrm>
            <a:off x="4967095" y="200093"/>
            <a:ext cx="6628789" cy="1123712"/>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a:buClr>
                <a:srgbClr val="1C7F4B"/>
              </a:buClr>
            </a:pPr>
            <a:r>
              <a:rPr lang="en-US" sz="2000" dirty="0"/>
              <a:t>A fully overlapping abstract that was from one of the author’s conference presentations. Often the linked overlapping source will be a conference program. </a:t>
            </a:r>
          </a:p>
        </p:txBody>
      </p:sp>
      <p:sp>
        <p:nvSpPr>
          <p:cNvPr id="6" name="TextBox 5">
            <a:extLst>
              <a:ext uri="{FF2B5EF4-FFF2-40B4-BE49-F238E27FC236}">
                <a16:creationId xmlns:a16="http://schemas.microsoft.com/office/drawing/2014/main" id="{35A9E796-2414-24DA-E850-C6AAE20D5A0A}"/>
              </a:ext>
            </a:extLst>
          </p:cNvPr>
          <p:cNvSpPr txBox="1"/>
          <p:nvPr/>
        </p:nvSpPr>
        <p:spPr>
          <a:xfrm>
            <a:off x="4967094" y="1400193"/>
            <a:ext cx="6628789" cy="783193"/>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t>Preprints: these are universally accepted at this point, and do not constitute plagiarism. </a:t>
            </a:r>
          </a:p>
        </p:txBody>
      </p:sp>
      <p:sp>
        <p:nvSpPr>
          <p:cNvPr id="9" name="TextBox 8">
            <a:extLst>
              <a:ext uri="{FF2B5EF4-FFF2-40B4-BE49-F238E27FC236}">
                <a16:creationId xmlns:a16="http://schemas.microsoft.com/office/drawing/2014/main" id="{89991D6C-8CB2-D588-163B-0A85F45EBCC4}"/>
              </a:ext>
            </a:extLst>
          </p:cNvPr>
          <p:cNvSpPr txBox="1"/>
          <p:nvPr/>
        </p:nvSpPr>
        <p:spPr>
          <a:xfrm>
            <a:off x="4967093" y="2329121"/>
            <a:ext cx="6628789" cy="783193"/>
          </a:xfrm>
          <a:prstGeom prst="roundRect">
            <a:avLst/>
          </a:prstGeom>
          <a:noFill/>
        </p:spPr>
        <p:style>
          <a:lnRef idx="2">
            <a:schemeClr val="accent3"/>
          </a:lnRef>
          <a:fillRef idx="1">
            <a:schemeClr val="lt1"/>
          </a:fillRef>
          <a:effectRef idx="0">
            <a:schemeClr val="accent3"/>
          </a:effectRef>
          <a:fontRef idx="minor">
            <a:schemeClr val="dk1"/>
          </a:fontRef>
        </p:style>
        <p:txBody>
          <a:bodyPr wrap="square" rtlCol="0">
            <a:spAutoFit/>
          </a:bodyPr>
          <a:lstStyle/>
          <a:p>
            <a:pPr>
              <a:buClr>
                <a:srgbClr val="1C7F4B"/>
              </a:buClr>
            </a:pPr>
            <a:r>
              <a:rPr lang="en-US" sz="2000" dirty="0"/>
              <a:t>Significant overlap from one of the author’s thesis or dissertation. </a:t>
            </a:r>
          </a:p>
        </p:txBody>
      </p:sp>
      <p:sp>
        <p:nvSpPr>
          <p:cNvPr id="10" name="TextBox 9">
            <a:extLst>
              <a:ext uri="{FF2B5EF4-FFF2-40B4-BE49-F238E27FC236}">
                <a16:creationId xmlns:a16="http://schemas.microsoft.com/office/drawing/2014/main" id="{6072AA36-110A-577B-EF27-B92CB3DB1DCE}"/>
              </a:ext>
            </a:extLst>
          </p:cNvPr>
          <p:cNvSpPr txBox="1"/>
          <p:nvPr/>
        </p:nvSpPr>
        <p:spPr>
          <a:xfrm>
            <a:off x="4967092" y="3238500"/>
            <a:ext cx="6628789" cy="783193"/>
          </a:xfrm>
          <a:prstGeom prst="roundRect">
            <a:avLst/>
          </a:prstGeom>
          <a:noFill/>
        </p:spPr>
        <p:style>
          <a:lnRef idx="2">
            <a:schemeClr val="accent4"/>
          </a:lnRef>
          <a:fillRef idx="1">
            <a:schemeClr val="lt1"/>
          </a:fillRef>
          <a:effectRef idx="0">
            <a:schemeClr val="accent4"/>
          </a:effectRef>
          <a:fontRef idx="minor">
            <a:schemeClr val="dk1"/>
          </a:fontRef>
        </p:style>
        <p:txBody>
          <a:bodyPr wrap="square" rtlCol="0">
            <a:spAutoFit/>
          </a:bodyPr>
          <a:lstStyle/>
          <a:p>
            <a:pPr>
              <a:buClr>
                <a:srgbClr val="1C7F4B"/>
              </a:buClr>
            </a:pPr>
            <a:r>
              <a:rPr lang="en-US" sz="2000" dirty="0"/>
              <a:t>A hodge-podge of fragmentary overlap in the introduction section from dozens of different sources. </a:t>
            </a:r>
          </a:p>
        </p:txBody>
      </p:sp>
      <p:sp>
        <p:nvSpPr>
          <p:cNvPr id="3" name="TextBox 2">
            <a:extLst>
              <a:ext uri="{FF2B5EF4-FFF2-40B4-BE49-F238E27FC236}">
                <a16:creationId xmlns:a16="http://schemas.microsoft.com/office/drawing/2014/main" id="{904A2207-6481-791C-4D5C-99E84109265E}"/>
              </a:ext>
            </a:extLst>
          </p:cNvPr>
          <p:cNvSpPr txBox="1"/>
          <p:nvPr/>
        </p:nvSpPr>
        <p:spPr>
          <a:xfrm>
            <a:off x="4967092" y="4087773"/>
            <a:ext cx="6628789" cy="783193"/>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t>Significant overlap in the methods section from methods from previously published studies. </a:t>
            </a:r>
          </a:p>
        </p:txBody>
      </p:sp>
      <p:sp>
        <p:nvSpPr>
          <p:cNvPr id="7" name="TextBox 6">
            <a:extLst>
              <a:ext uri="{FF2B5EF4-FFF2-40B4-BE49-F238E27FC236}">
                <a16:creationId xmlns:a16="http://schemas.microsoft.com/office/drawing/2014/main" id="{AABAC2D8-B7DE-79CC-638B-16D086B41667}"/>
              </a:ext>
            </a:extLst>
          </p:cNvPr>
          <p:cNvSpPr txBox="1"/>
          <p:nvPr/>
        </p:nvSpPr>
        <p:spPr>
          <a:xfrm>
            <a:off x="4953601" y="4937641"/>
            <a:ext cx="6628789" cy="783193"/>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t>Overlap on the title page or end matter (e.g., disclosures, etc.) of the manuscript. </a:t>
            </a:r>
          </a:p>
        </p:txBody>
      </p:sp>
      <p:sp>
        <p:nvSpPr>
          <p:cNvPr id="8" name="TextBox 7">
            <a:extLst>
              <a:ext uri="{FF2B5EF4-FFF2-40B4-BE49-F238E27FC236}">
                <a16:creationId xmlns:a16="http://schemas.microsoft.com/office/drawing/2014/main" id="{AC2AFEB2-2AAF-36AC-7385-42A6C5CF3DE6}"/>
              </a:ext>
            </a:extLst>
          </p:cNvPr>
          <p:cNvSpPr txBox="1"/>
          <p:nvPr/>
        </p:nvSpPr>
        <p:spPr>
          <a:xfrm>
            <a:off x="4967092" y="5786914"/>
            <a:ext cx="6628789" cy="442674"/>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t>References. </a:t>
            </a:r>
          </a:p>
        </p:txBody>
      </p:sp>
    </p:spTree>
    <p:extLst>
      <p:ext uri="{BB962C8B-B14F-4D97-AF65-F5344CB8AC3E}">
        <p14:creationId xmlns:p14="http://schemas.microsoft.com/office/powerpoint/2010/main" val="3673483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3"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B0B8DC5B-1E2D-5644-6E79-FFDEEBF0A89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DB03664-436B-DE86-2D27-B038C1CC9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433A060-B97E-51E0-57D3-271B86BBC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90109DAD-CF94-CAC4-2078-7F3046B16DF6}"/>
              </a:ext>
            </a:extLst>
          </p:cNvPr>
          <p:cNvSpPr txBox="1"/>
          <p:nvPr/>
        </p:nvSpPr>
        <p:spPr>
          <a:xfrm>
            <a:off x="535021" y="685800"/>
            <a:ext cx="2639962"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Telling the difference between major and minor plagiarism</a:t>
            </a:r>
          </a:p>
        </p:txBody>
      </p:sp>
      <p:grpSp>
        <p:nvGrpSpPr>
          <p:cNvPr id="15" name="Group 14">
            <a:extLst>
              <a:ext uri="{FF2B5EF4-FFF2-40B4-BE49-F238E27FC236}">
                <a16:creationId xmlns:a16="http://schemas.microsoft.com/office/drawing/2014/main" id="{3185EAEC-04A4-3079-A8AF-4EF047E767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D911ACF4-5000-D319-B565-216FEF72A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47C1ECAC-7414-04B4-12DF-4D6C1BC33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022C5D08-702D-0DFE-B89A-488D3D53B3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92506FA4-15F3-23E3-5BAC-DD32E3F71D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3DCA7514-F082-09C2-9937-54B773D3E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DAE8DFB2-423C-016E-9FAF-7DD019D041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A2CD4F13-A0D1-7C01-C93A-548A2467B969}"/>
              </a:ext>
            </a:extLst>
          </p:cNvPr>
          <p:cNvSpPr txBox="1"/>
          <p:nvPr/>
        </p:nvSpPr>
        <p:spPr>
          <a:xfrm>
            <a:off x="5028190" y="250652"/>
            <a:ext cx="6628789" cy="2281476"/>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a:t>Major Plagiarism</a:t>
            </a:r>
            <a:r>
              <a:rPr lang="en-US" sz="2000" dirty="0"/>
              <a:t>:</a:t>
            </a:r>
          </a:p>
          <a:p>
            <a:pPr marL="342900" indent="-342900">
              <a:buFont typeface="Arial" panose="020B0604020202020204" pitchFamily="34" charset="0"/>
              <a:buChar char="•"/>
            </a:pPr>
            <a:r>
              <a:rPr lang="en-US" dirty="0"/>
              <a:t>Complete overlapping paragraphs / multiple sentences within the abstract, results, discussion, or conclusions of the manuscript.  (This is true whether or not the overlap comes from the author’s previous work).</a:t>
            </a:r>
          </a:p>
          <a:p>
            <a:pPr marL="342900" indent="-342900">
              <a:buFont typeface="Arial" panose="020B0604020202020204" pitchFamily="34" charset="0"/>
              <a:buChar char="•"/>
            </a:pPr>
            <a:r>
              <a:rPr lang="en-US" dirty="0"/>
              <a:t>Complete overlapping data (e.g., within a table) that is not cited.  </a:t>
            </a:r>
          </a:p>
        </p:txBody>
      </p:sp>
      <p:sp>
        <p:nvSpPr>
          <p:cNvPr id="6" name="TextBox 5">
            <a:extLst>
              <a:ext uri="{FF2B5EF4-FFF2-40B4-BE49-F238E27FC236}">
                <a16:creationId xmlns:a16="http://schemas.microsoft.com/office/drawing/2014/main" id="{1A32BA09-D226-56DB-D4EA-4AA67053D044}"/>
              </a:ext>
            </a:extLst>
          </p:cNvPr>
          <p:cNvSpPr txBox="1"/>
          <p:nvPr/>
        </p:nvSpPr>
        <p:spPr>
          <a:xfrm>
            <a:off x="5028190" y="2664619"/>
            <a:ext cx="6628789" cy="2485787"/>
          </a:xfrm>
          <a:prstGeom prst="round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b="1" dirty="0"/>
              <a:t>Minor Plagiarism: </a:t>
            </a:r>
          </a:p>
          <a:p>
            <a:pPr marL="342900" indent="-342900">
              <a:buFont typeface="Arial" panose="020B0604020202020204" pitchFamily="34" charset="0"/>
              <a:buChar char="•"/>
            </a:pPr>
            <a:r>
              <a:rPr lang="en-US" sz="2000" dirty="0"/>
              <a:t>Extensive overlap in the methods section from previously published work. Citation required. </a:t>
            </a:r>
          </a:p>
          <a:p>
            <a:pPr marL="342900" indent="-342900">
              <a:buFont typeface="Arial" panose="020B0604020202020204" pitchFamily="34" charset="0"/>
              <a:buChar char="•"/>
            </a:pPr>
            <a:r>
              <a:rPr lang="en-US" sz="2000" dirty="0"/>
              <a:t>A full sentence here or there within the discussion or </a:t>
            </a:r>
            <a:r>
              <a:rPr lang="en-US" sz="2000" dirty="0" err="1"/>
              <a:t>or</a:t>
            </a:r>
            <a:r>
              <a:rPr lang="en-US" sz="2000" dirty="0"/>
              <a:t> results section (Warrants a closer look). </a:t>
            </a:r>
          </a:p>
          <a:p>
            <a:pPr marL="342900" indent="-342900">
              <a:buFont typeface="Arial" panose="020B0604020202020204" pitchFamily="34" charset="0"/>
              <a:buChar char="•"/>
            </a:pPr>
            <a:r>
              <a:rPr lang="en-US" sz="2000" dirty="0"/>
              <a:t>Sentences in the introduction that are established knowledge within the field. </a:t>
            </a:r>
          </a:p>
        </p:txBody>
      </p:sp>
      <p:sp>
        <p:nvSpPr>
          <p:cNvPr id="9" name="TextBox 8">
            <a:extLst>
              <a:ext uri="{FF2B5EF4-FFF2-40B4-BE49-F238E27FC236}">
                <a16:creationId xmlns:a16="http://schemas.microsoft.com/office/drawing/2014/main" id="{522EF143-E929-F7C4-9C99-E528079F2865}"/>
              </a:ext>
            </a:extLst>
          </p:cNvPr>
          <p:cNvSpPr txBox="1"/>
          <p:nvPr/>
        </p:nvSpPr>
        <p:spPr>
          <a:xfrm>
            <a:off x="4967096" y="5329238"/>
            <a:ext cx="6628789" cy="783193"/>
          </a:xfrm>
          <a:prstGeom prst="roundRect">
            <a:avLst/>
          </a:prstGeom>
          <a:no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000" dirty="0"/>
              <a:t>**There are no hard rules here. Everything is contextual and must be approached as such. </a:t>
            </a:r>
          </a:p>
        </p:txBody>
      </p:sp>
    </p:spTree>
    <p:extLst>
      <p:ext uri="{BB962C8B-B14F-4D97-AF65-F5344CB8AC3E}">
        <p14:creationId xmlns:p14="http://schemas.microsoft.com/office/powerpoint/2010/main" val="3798014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04FB3AD1-107B-40F9-6ED9-99E9E972CE4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85DE826-EAB3-3266-B3E1-BEDF64F99C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52E09802-F52C-967A-D773-3B9629EA5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BCEF8592-9CFA-9B49-EB56-02D841DA281D}"/>
              </a:ext>
            </a:extLst>
          </p:cNvPr>
          <p:cNvSpPr txBox="1"/>
          <p:nvPr/>
        </p:nvSpPr>
        <p:spPr>
          <a:xfrm>
            <a:off x="535021" y="685800"/>
            <a:ext cx="2639962"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What should we do when Plagiarism is found?</a:t>
            </a:r>
          </a:p>
        </p:txBody>
      </p:sp>
      <p:grpSp>
        <p:nvGrpSpPr>
          <p:cNvPr id="15" name="Group 14">
            <a:extLst>
              <a:ext uri="{FF2B5EF4-FFF2-40B4-BE49-F238E27FC236}">
                <a16:creationId xmlns:a16="http://schemas.microsoft.com/office/drawing/2014/main" id="{0B596842-0DF5-31A0-32F5-DB1DE2F857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54324B00-F223-0160-566D-2313BA1AC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630C97BC-4640-E149-B9C4-6555CD52D3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CEC1A7DB-5C46-7D3B-2830-1D96BE45F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98BBD4F2-A43A-90C4-95CA-374148A41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BD9AEAF3-F95E-79DE-B124-D9ABF0B23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ACE20A4A-02F5-13A6-D8B0-80B1029DCE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8F14DB26-9044-2913-61D6-2271AE48651E}"/>
              </a:ext>
            </a:extLst>
          </p:cNvPr>
          <p:cNvSpPr txBox="1"/>
          <p:nvPr/>
        </p:nvSpPr>
        <p:spPr>
          <a:xfrm>
            <a:off x="5340158" y="2565958"/>
            <a:ext cx="6628789" cy="4188381"/>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a:t>Follow COPE guidelines! </a:t>
            </a:r>
            <a:r>
              <a:rPr lang="en-US" sz="2000" dirty="0"/>
              <a:t>(</a:t>
            </a:r>
            <a:r>
              <a:rPr lang="en-US" sz="2000" dirty="0">
                <a:hlinkClick r:id="rId3"/>
              </a:rPr>
              <a:t>https://publicationethics.org/</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Escalate to your editor or publisher indicating why the overlap constitutes plagiarism; provide DOIs to the sources or overlap, and clearly explain how and where plagiarism is occurring, and why it is problematic. </a:t>
            </a:r>
          </a:p>
          <a:p>
            <a:pPr marL="342900" indent="-342900">
              <a:buFont typeface="Arial" panose="020B0604020202020204" pitchFamily="34" charset="0"/>
              <a:buChar char="•"/>
            </a:pPr>
            <a:r>
              <a:rPr lang="en-US" sz="2000" dirty="0"/>
              <a:t>A rationale / explanation from the author should always be requested in cases of major plagiarism (even if rejection is assured), as there may be a reason plagiarism occurred that is not an ethical violation.</a:t>
            </a:r>
          </a:p>
          <a:p>
            <a:pPr marL="342900" indent="-342900">
              <a:buFont typeface="Arial" panose="020B0604020202020204" pitchFamily="34" charset="0"/>
              <a:buChar char="•"/>
            </a:pPr>
            <a:r>
              <a:rPr lang="en-US" sz="2000" dirty="0"/>
              <a:t>The author’s institution should be notified in cases of major plagiarism.  </a:t>
            </a:r>
          </a:p>
        </p:txBody>
      </p:sp>
      <p:sp>
        <p:nvSpPr>
          <p:cNvPr id="2" name="TextBox 1">
            <a:extLst>
              <a:ext uri="{FF2B5EF4-FFF2-40B4-BE49-F238E27FC236}">
                <a16:creationId xmlns:a16="http://schemas.microsoft.com/office/drawing/2014/main" id="{2A90DBC9-E2BB-DBD4-11C7-1E0EE3CE3CE2}"/>
              </a:ext>
            </a:extLst>
          </p:cNvPr>
          <p:cNvSpPr txBox="1"/>
          <p:nvPr/>
        </p:nvSpPr>
        <p:spPr>
          <a:xfrm>
            <a:off x="5403181" y="195164"/>
            <a:ext cx="6628789" cy="2145268"/>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a:t>Plagiarism is present in a submission: what now? </a:t>
            </a: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err="1"/>
              <a:t>iThenticate</a:t>
            </a:r>
            <a:endParaRPr lang="en-US" sz="2000" dirty="0"/>
          </a:p>
          <a:p>
            <a:pPr marL="342900" indent="-342900">
              <a:buFont typeface="Arial" panose="020B0604020202020204" pitchFamily="34" charset="0"/>
              <a:buChar char="•"/>
            </a:pPr>
            <a:r>
              <a:rPr lang="en-US" sz="2000" dirty="0"/>
              <a:t>A review or editor flags plagiarism based on their knowledge of the field (run the </a:t>
            </a:r>
            <a:r>
              <a:rPr lang="en-US" sz="2000" dirty="0" err="1"/>
              <a:t>iThenticate</a:t>
            </a:r>
            <a:r>
              <a:rPr lang="en-US" sz="2000" dirty="0"/>
              <a:t> report immediately).  </a:t>
            </a:r>
          </a:p>
        </p:txBody>
      </p:sp>
    </p:spTree>
    <p:extLst>
      <p:ext uri="{BB962C8B-B14F-4D97-AF65-F5344CB8AC3E}">
        <p14:creationId xmlns:p14="http://schemas.microsoft.com/office/powerpoint/2010/main" val="1014764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D9D4ADAF-468E-5435-A846-87C5F2CF98E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560940A-F268-31C0-C408-67E2A417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3C1C6CC-2129-221D-789C-DB56544D9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C87F5C4F-CE0B-5DDC-536B-42F47FC7BD81}"/>
              </a:ext>
            </a:extLst>
          </p:cNvPr>
          <p:cNvSpPr txBox="1"/>
          <p:nvPr/>
        </p:nvSpPr>
        <p:spPr>
          <a:xfrm>
            <a:off x="535021" y="685800"/>
            <a:ext cx="2639962"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Case Studies &amp; How-to</a:t>
            </a:r>
          </a:p>
        </p:txBody>
      </p:sp>
      <p:grpSp>
        <p:nvGrpSpPr>
          <p:cNvPr id="15" name="Group 14">
            <a:extLst>
              <a:ext uri="{FF2B5EF4-FFF2-40B4-BE49-F238E27FC236}">
                <a16:creationId xmlns:a16="http://schemas.microsoft.com/office/drawing/2014/main" id="{E5DFD22D-EE8C-D8AF-4726-DD90FB39D7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47C0E758-84EE-E818-38F1-639BFDA02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403F109F-A60D-E957-C4CD-8D78E5640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0F7E0685-845D-5992-0567-B0C0866530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E7E3F665-06B6-B58A-655A-19876253F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91F3C58E-1F97-526E-41BF-9060FEB27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6E9B265E-58A9-D18F-D901-C09F919A74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Tree>
    <p:extLst>
      <p:ext uri="{BB962C8B-B14F-4D97-AF65-F5344CB8AC3E}">
        <p14:creationId xmlns:p14="http://schemas.microsoft.com/office/powerpoint/2010/main" val="243065711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084F7406-555E-4706-E2C3-809C9276257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2ED1B46-7BA4-59AA-AEAD-09CC77700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EE708A9-9C20-D3CD-FD37-FA671202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B62DB633-970B-585A-09B8-CEA6C3731488}"/>
              </a:ext>
            </a:extLst>
          </p:cNvPr>
          <p:cNvSpPr txBox="1"/>
          <p:nvPr/>
        </p:nvSpPr>
        <p:spPr>
          <a:xfrm>
            <a:off x="535021" y="685800"/>
            <a:ext cx="2780270"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Alternative uses for </a:t>
            </a:r>
            <a:r>
              <a:rPr lang="en-US" sz="4000" dirty="0" err="1">
                <a:ln w="3175" cmpd="sng">
                  <a:noFill/>
                </a:ln>
                <a:solidFill>
                  <a:srgbClr val="FFFFFF"/>
                </a:solidFill>
                <a:latin typeface="+mj-lt"/>
                <a:ea typeface="+mj-ea"/>
                <a:cs typeface="+mj-cs"/>
              </a:rPr>
              <a:t>iTheticate</a:t>
            </a:r>
            <a:r>
              <a:rPr lang="en-US" sz="4000" dirty="0">
                <a:ln w="3175" cmpd="sng">
                  <a:noFill/>
                </a:ln>
                <a:solidFill>
                  <a:srgbClr val="FFFFFF"/>
                </a:solidFill>
                <a:latin typeface="+mj-lt"/>
                <a:ea typeface="+mj-ea"/>
                <a:cs typeface="+mj-cs"/>
              </a:rPr>
              <a:t> reports </a:t>
            </a:r>
          </a:p>
        </p:txBody>
      </p:sp>
      <p:grpSp>
        <p:nvGrpSpPr>
          <p:cNvPr id="15" name="Group 14">
            <a:extLst>
              <a:ext uri="{FF2B5EF4-FFF2-40B4-BE49-F238E27FC236}">
                <a16:creationId xmlns:a16="http://schemas.microsoft.com/office/drawing/2014/main" id="{EC522FF7-F69E-4B5A-9415-E5A3A3A774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42FC20DC-0CA5-5DDD-65B2-80AD383508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45CDE4AC-5637-70D8-3946-67C53CBF4F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6F27FA44-EDE0-0C9C-4775-0D64C53A0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114A03C3-F260-36E6-BEF0-2A9CCFD63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163C4855-18F9-1B31-4C49-FFE6FB776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F1C2CAA4-7E15-D21B-95AE-218990837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B36C99CE-A92F-83EF-D593-F9A08282E9B8}"/>
              </a:ext>
            </a:extLst>
          </p:cNvPr>
          <p:cNvSpPr txBox="1"/>
          <p:nvPr/>
        </p:nvSpPr>
        <p:spPr>
          <a:xfrm>
            <a:off x="5117105" y="2867143"/>
            <a:ext cx="6628789" cy="1123712"/>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a:t>Checking for AI hallucinations: </a:t>
            </a:r>
            <a:r>
              <a:rPr lang="en-US" sz="2000" dirty="0"/>
              <a:t>References that have little to no overlap with the scholarly record are likely AI slop and this is a serious ethical violation on the author’s part. </a:t>
            </a:r>
          </a:p>
        </p:txBody>
      </p:sp>
    </p:spTree>
    <p:extLst>
      <p:ext uri="{BB962C8B-B14F-4D97-AF65-F5344CB8AC3E}">
        <p14:creationId xmlns:p14="http://schemas.microsoft.com/office/powerpoint/2010/main" val="14468628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a:extLst>
            <a:ext uri="{FF2B5EF4-FFF2-40B4-BE49-F238E27FC236}">
              <a16:creationId xmlns:a16="http://schemas.microsoft.com/office/drawing/2014/main" id="{551FB6D1-B6D7-08C7-33B6-69CC9C5FA71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3391CB4-ADA4-72E7-42C2-A19174B9D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7ADB4D6-AD7B-F50F-533C-78294AB68B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5D330D9C-92A1-956F-DC15-064600930323}"/>
              </a:ext>
            </a:extLst>
          </p:cNvPr>
          <p:cNvSpPr txBox="1"/>
          <p:nvPr/>
        </p:nvSpPr>
        <p:spPr>
          <a:xfrm>
            <a:off x="535021" y="685800"/>
            <a:ext cx="2780270" cy="51054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dirty="0">
                <a:ln w="3175" cmpd="sng">
                  <a:noFill/>
                </a:ln>
                <a:solidFill>
                  <a:srgbClr val="FFFFFF"/>
                </a:solidFill>
                <a:latin typeface="+mj-lt"/>
                <a:ea typeface="+mj-ea"/>
                <a:cs typeface="+mj-cs"/>
              </a:rPr>
              <a:t>Thanks for your time!</a:t>
            </a:r>
          </a:p>
        </p:txBody>
      </p:sp>
      <p:grpSp>
        <p:nvGrpSpPr>
          <p:cNvPr id="15" name="Group 14">
            <a:extLst>
              <a:ext uri="{FF2B5EF4-FFF2-40B4-BE49-F238E27FC236}">
                <a16:creationId xmlns:a16="http://schemas.microsoft.com/office/drawing/2014/main" id="{7BD70D87-7A91-2F5F-A006-D73A80F86C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A47D4789-B728-A6EA-CB14-F083961FB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7" name="Freeform 7">
              <a:extLst>
                <a:ext uri="{FF2B5EF4-FFF2-40B4-BE49-F238E27FC236}">
                  <a16:creationId xmlns:a16="http://schemas.microsoft.com/office/drawing/2014/main" id="{500188E3-1F49-DDA4-328A-557AAF0789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8" name="Freeform 8">
              <a:extLst>
                <a:ext uri="{FF2B5EF4-FFF2-40B4-BE49-F238E27FC236}">
                  <a16:creationId xmlns:a16="http://schemas.microsoft.com/office/drawing/2014/main" id="{6F016A6C-F80B-83FB-2324-017B62A64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9" name="Freeform 9">
              <a:extLst>
                <a:ext uri="{FF2B5EF4-FFF2-40B4-BE49-F238E27FC236}">
                  <a16:creationId xmlns:a16="http://schemas.microsoft.com/office/drawing/2014/main" id="{4C60203A-0C73-B46D-80EE-0F3E5566B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0" name="Freeform 10">
              <a:extLst>
                <a:ext uri="{FF2B5EF4-FFF2-40B4-BE49-F238E27FC236}">
                  <a16:creationId xmlns:a16="http://schemas.microsoft.com/office/drawing/2014/main" id="{123BFE8F-14C8-B547-D6E2-3B04CEBD6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 name="Freeform 11">
              <a:extLst>
                <a:ext uri="{FF2B5EF4-FFF2-40B4-BE49-F238E27FC236}">
                  <a16:creationId xmlns:a16="http://schemas.microsoft.com/office/drawing/2014/main" id="{6837A937-E669-85BB-591E-7000149A0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5" name="TextBox 4">
            <a:extLst>
              <a:ext uri="{FF2B5EF4-FFF2-40B4-BE49-F238E27FC236}">
                <a16:creationId xmlns:a16="http://schemas.microsoft.com/office/drawing/2014/main" id="{F9F08A12-A877-6837-3684-2134DCD509AC}"/>
              </a:ext>
            </a:extLst>
          </p:cNvPr>
          <p:cNvSpPr txBox="1"/>
          <p:nvPr/>
        </p:nvSpPr>
        <p:spPr>
          <a:xfrm>
            <a:off x="5117105" y="2867143"/>
            <a:ext cx="6628789" cy="442674"/>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b="1" dirty="0"/>
              <a:t>Questions, answers, and further discussion </a:t>
            </a:r>
            <a:r>
              <a:rPr lang="en-US" sz="2000" b="1" dirty="0">
                <a:sym typeface="Wingdings" panose="05000000000000000000" pitchFamily="2" charset="2"/>
              </a:rPr>
              <a:t> </a:t>
            </a:r>
            <a:endParaRPr lang="en-US" sz="2000" dirty="0"/>
          </a:p>
        </p:txBody>
      </p:sp>
    </p:spTree>
    <p:extLst>
      <p:ext uri="{BB962C8B-B14F-4D97-AF65-F5344CB8AC3E}">
        <p14:creationId xmlns:p14="http://schemas.microsoft.com/office/powerpoint/2010/main" val="12600161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Technica colors">
      <a:dk1>
        <a:sysClr val="windowText" lastClr="000000"/>
      </a:dk1>
      <a:lt1>
        <a:sysClr val="window" lastClr="FFFFFF"/>
      </a:lt1>
      <a:dk2>
        <a:srgbClr val="212121"/>
      </a:dk2>
      <a:lt2>
        <a:srgbClr val="CDD0D1"/>
      </a:lt2>
      <a:accent1>
        <a:srgbClr val="17874A"/>
      </a:accent1>
      <a:accent2>
        <a:srgbClr val="21C56B"/>
      </a:accent2>
      <a:accent3>
        <a:srgbClr val="E29D3E"/>
      </a:accent3>
      <a:accent4>
        <a:srgbClr val="D64A3B"/>
      </a:accent4>
      <a:accent5>
        <a:srgbClr val="D64787"/>
      </a:accent5>
      <a:accent6>
        <a:srgbClr val="A666E1"/>
      </a:accent6>
      <a:hlink>
        <a:srgbClr val="17874A"/>
      </a:hlink>
      <a:folHlink>
        <a:srgbClr val="21C56B"/>
      </a:folHlink>
    </a:clrScheme>
    <a:fontScheme name="Technica1">
      <a:majorFont>
        <a:latin typeface="Georgia"/>
        <a:ea typeface=""/>
        <a:cs typeface=""/>
      </a:majorFont>
      <a:minorFont>
        <a:latin typeface="Calibri"/>
        <a:ea typeface=""/>
        <a:cs typeface=""/>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E40DE4C131194D90C1BBD99615CC99" ma:contentTypeVersion="15" ma:contentTypeDescription="Create a new document." ma:contentTypeScope="" ma:versionID="dd2eec24a5f732c7c0fed586e26a3e4b">
  <xsd:schema xmlns:xsd="http://www.w3.org/2001/XMLSchema" xmlns:xs="http://www.w3.org/2001/XMLSchema" xmlns:p="http://schemas.microsoft.com/office/2006/metadata/properties" xmlns:ns2="22433f0c-8bb8-4876-a8a6-687bcb1e8026" xmlns:ns3="b41f19c4-7134-41b0-b126-9546d08a0bf5" targetNamespace="http://schemas.microsoft.com/office/2006/metadata/properties" ma:root="true" ma:fieldsID="34ed7dbd31ab3d28253dbf04233e03d1" ns2:_="" ns3:_="">
    <xsd:import namespace="22433f0c-8bb8-4876-a8a6-687bcb1e8026"/>
    <xsd:import namespace="b41f19c4-7134-41b0-b126-9546d08a0bf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LinkToFil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433f0c-8bb8-4876-a8a6-687bcb1e80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5f5fc104-11d1-4a5d-8a55-368e6ec5710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LinkToFile" ma:index="22" nillable="true" ma:displayName="Link To File" ma:format="Hyperlink" ma:internalName="LinkToFil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41f19c4-7134-41b0-b126-9546d08a0bf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e765aea-f227-4768-af7f-feeaeadeaa48}" ma:internalName="TaxCatchAll" ma:showField="CatchAllData" ma:web="b41f19c4-7134-41b0-b126-9546d08a0b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41f19c4-7134-41b0-b126-9546d08a0bf5" xsi:nil="true"/>
    <lcf76f155ced4ddcb4097134ff3c332f xmlns="22433f0c-8bb8-4876-a8a6-687bcb1e8026">
      <Terms xmlns="http://schemas.microsoft.com/office/infopath/2007/PartnerControls"/>
    </lcf76f155ced4ddcb4097134ff3c332f>
    <LinkToFile xmlns="22433f0c-8bb8-4876-a8a6-687bcb1e8026">
      <Url xsi:nil="true"/>
      <Description xsi:nil="true"/>
    </LinkToFil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DE9DAA-10AA-4600-8C8D-842B4FEAC4CE}"/>
</file>

<file path=customXml/itemProps2.xml><?xml version="1.0" encoding="utf-8"?>
<ds:datastoreItem xmlns:ds="http://schemas.openxmlformats.org/officeDocument/2006/customXml" ds:itemID="{12CEB05B-7B20-43C3-AA2C-1A05651AEFE7}">
  <ds:schemaRefs>
    <ds:schemaRef ds:uri="http://schemas.microsoft.com/office/2006/metadata/properties"/>
    <ds:schemaRef ds:uri="http://schemas.microsoft.com/office/infopath/2007/PartnerControls"/>
    <ds:schemaRef ds:uri="b41f19c4-7134-41b0-b126-9546d08a0bf5"/>
    <ds:schemaRef ds:uri="22433f0c-8bb8-4876-a8a6-687bcb1e8026"/>
  </ds:schemaRefs>
</ds:datastoreItem>
</file>

<file path=customXml/itemProps3.xml><?xml version="1.0" encoding="utf-8"?>
<ds:datastoreItem xmlns:ds="http://schemas.openxmlformats.org/officeDocument/2006/customXml" ds:itemID="{E98E5C40-2802-4E7D-9370-545167DD94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12927</TotalTime>
  <Words>893</Words>
  <Application>Microsoft Office PowerPoint</Application>
  <PresentationFormat>Widescreen</PresentationFormat>
  <Paragraphs>71</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Georgia</vt:lpstr>
      <vt:lpstr>Wingdings</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technica001</dc:creator>
  <cp:lastModifiedBy>Nathan Taylor</cp:lastModifiedBy>
  <cp:revision>501</cp:revision>
  <cp:lastPrinted>2019-06-23T19:53:29Z</cp:lastPrinted>
  <dcterms:created xsi:type="dcterms:W3CDTF">2014-07-03T18:43:09Z</dcterms:created>
  <dcterms:modified xsi:type="dcterms:W3CDTF">2026-03-24T21:02:36Z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0x01010017E40DE4C131194D90C1BBD99615CC99</vt:lpwstr>
  </property>
  <property fmtid="{D5CDD505-2E9C-101B-9397-08002B2CF9AE}" pid="3" name="MediaServiceImageTags">
    <vt:lpwstr/>
  </property>
  <property fmtid="{D5CDD505-2E9C-101B-9397-08002B2CF9AE}" pid="4" name="Order">
    <vt:r8>914200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